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3" r:id="rId3"/>
    <p:sldMasterId id="2147483695" r:id="rId4"/>
  </p:sldMasterIdLst>
  <p:notesMasterIdLst>
    <p:notesMasterId r:id="rId20"/>
  </p:notesMasterIdLst>
  <p:handoutMasterIdLst>
    <p:handoutMasterId r:id="rId21"/>
  </p:handoutMasterIdLst>
  <p:sldIdLst>
    <p:sldId id="514" r:id="rId5"/>
    <p:sldId id="350" r:id="rId6"/>
    <p:sldId id="316" r:id="rId7"/>
    <p:sldId id="262" r:id="rId8"/>
    <p:sldId id="291" r:id="rId9"/>
    <p:sldId id="357" r:id="rId10"/>
    <p:sldId id="283" r:id="rId11"/>
    <p:sldId id="318" r:id="rId12"/>
    <p:sldId id="344" r:id="rId13"/>
    <p:sldId id="340" r:id="rId14"/>
    <p:sldId id="341" r:id="rId15"/>
    <p:sldId id="346" r:id="rId16"/>
    <p:sldId id="348" r:id="rId17"/>
    <p:sldId id="349" r:id="rId18"/>
    <p:sldId id="313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IXIAO" initials="NIN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000000"/>
    <a:srgbClr val="FF0000"/>
    <a:srgbClr val="CC0099"/>
    <a:srgbClr val="FF99CC"/>
    <a:srgbClr val="CC81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9981" autoAdjust="0"/>
  </p:normalViewPr>
  <p:slideViewPr>
    <p:cSldViewPr>
      <p:cViewPr varScale="1">
        <p:scale>
          <a:sx n="117" d="100"/>
          <a:sy n="117" d="100"/>
        </p:scale>
        <p:origin x="708" y="114"/>
      </p:cViewPr>
      <p:guideLst>
        <p:guide orient="horz" pos="2160"/>
        <p:guide pos="29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66" d="100"/>
          <a:sy n="166" d="100"/>
        </p:scale>
        <p:origin x="-474" y="1170"/>
      </p:cViewPr>
      <p:guideLst>
        <p:guide orient="horz" pos="288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25A5F7-D005-4C36-9C17-E53EDBA055FA}" type="datetimeFigureOut">
              <a:rPr lang="zh-CN" altLang="en-US"/>
              <a:t>20/04/16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FD91DB1-8116-4AF4-9996-94E11F5E8C5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924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ECCA1A-5754-4090-90E4-D6218644CCDC}" type="datetimeFigureOut">
              <a:rPr lang="zh-CN" altLang="en-US"/>
              <a:t>20/04/16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A83569-E620-4A90-9DEA-29C2B431878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0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F0BB63-8370-0E4C-917A-EB3BFCE1AB0C}" type="slidenum"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0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83F3-FC31-4DD6-B563-C533797D43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867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867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1DE4-9E4F-4E7A-B08C-65C3F63DF7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E439-9CA7-4071-B402-D1392BE54C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52B5-54C4-4B2F-B407-7EDDBFEEC1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BF56-163A-45EE-ABC5-13443F621B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FD8E-7F9F-465D-85F0-AAF54566D9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B8F8-90B2-4AB9-AEAC-F09DA77CFC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A6C0-6961-449C-8465-1963CCA62F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8018-DC23-4758-BC77-5988DE24142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9AAD-7728-461A-A205-3314D4D1ED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ACF9-2FCD-4719-84FC-E312C67B5D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40EF-8598-4A6C-AB72-D8EF64D430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62F2-7D9B-4196-A47D-E7779C51EB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8CB0-5825-4B32-8ED0-5584B73659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38AC-00B2-4583-912D-0E8AC0C1C62E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732C-8EF5-4A1C-A04E-643073D06C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6654-A09C-49FE-844C-30505396131C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2E66E-D922-46FB-B68E-A56B5ADD06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5403-BC21-4040-AFEE-33C1C124681C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316F0-072C-407F-8138-E15F836D73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8D7A-49AA-4083-9E99-F335ACF204C5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C008-FBCF-45F5-AB85-5642FD7B22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0DB8-1EE4-449E-BD6A-86503E97E124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9909-EECB-4A3D-B236-14F668C28C3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600E-1BFB-4E51-B1CC-C269A90D34D3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927D-4798-45E9-A1F7-F8BA7ED1BA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5120-D0AC-4D2C-9157-058AD2C639EC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B682-46D3-4804-A7F9-C9509566E8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860F-1C10-44D2-A3F5-F09A12744E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DF6C-5D38-4FE7-A13A-226C77BE7D2E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5FC29-DD28-4140-A6A6-9B3D594361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8DF79-E1D6-4EF3-9BE8-2ED2446AAE06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FB7E-7EB9-4AEB-8A34-141DAE7AC3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51A2-B92E-4152-BC96-8F4D3FCC7ED1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A68A-A061-4DBC-8361-E52784598F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0506-1EF0-43F6-B717-54B7DE08C6F8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287C-9635-4925-8D9F-95B4694C6B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DE49-3D98-424B-AA20-D913CE5F4F7C}" type="datetimeFigureOut">
              <a:rPr lang="en-US"/>
              <a:t>4/16/2020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5FD2-11C4-4D1D-80F0-B74A1F93FA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7AE1-F494-4FA6-A4B7-D9A90146B8C1}" type="datetimeFigureOut">
              <a:rPr lang="en-US"/>
              <a:t>4/16/2020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E0AC-BEC1-470F-903F-2F5F3A2C2B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E767-AB26-4104-918E-BCD5D4167710}" type="datetimeFigureOut">
              <a:rPr lang="en-US"/>
              <a:t>4/16/2020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71B8-0135-4298-9C8B-6D5D5E6C08C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E75A-8AE9-4499-8077-1296D884F961}" type="datetimeFigureOut">
              <a:rPr lang="en-US"/>
              <a:t>4/16/2020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D476-AEEC-4998-B56F-E365579CC63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25DC-DA59-4735-9144-7C5A315F2467}" type="datetimeFigureOut">
              <a:rPr lang="en-US"/>
              <a:t>4/16/2020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D286-B97A-41F4-B64D-8FBDA5166C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55DA-AA4A-4DFA-85A9-86AD4BFC7005}" type="datetimeFigureOut">
              <a:rPr lang="en-US"/>
              <a:t>4/16/2020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9447-ABC7-4C73-A971-C1008A852A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222B-44F7-41CB-9898-CE214B736A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A180-77B6-423E-8229-E628EB80840F}" type="datetimeFigureOut">
              <a:rPr lang="en-US"/>
              <a:t>4/16/2020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CBC8-6EEF-4E58-BF41-F8F957B08E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F9A7-CD0D-4A90-B229-B9DBE66EDFC7}" type="datetimeFigureOut">
              <a:rPr lang="en-US"/>
              <a:t>4/16/2020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3DF9-3733-4EC4-8E94-EB5626866C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5E43-2706-4430-ADB9-46EA38282399}" type="datetimeFigureOut">
              <a:rPr lang="en-US"/>
              <a:t>4/16/2020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DEAD-ED28-4746-BE38-EBA84981AA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34AB-B2B4-413E-B618-EE74E97A4CA5}" type="datetimeFigureOut">
              <a:rPr lang="en-US"/>
              <a:t>4/16/2020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103D2-DF19-4FED-8EDA-107938C60D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A335-8BBD-48D6-A00F-03FA758B005C}" type="datetimeFigureOut">
              <a:rPr lang="en-US"/>
              <a:t>4/16/2020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1B17-75C1-4191-B9E9-89BFF0CDF0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92882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4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45770"/>
            <a:ext cx="1789231" cy="3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5186370" cy="6840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方正大黑简体" pitchFamily="65" charset="-122"/>
                <a:ea typeface="方正大黑简体" pitchFamily="65" charset="-122"/>
              </a:defRPr>
            </a:lvl2pPr>
            <a:lvl3pPr>
              <a:defRPr>
                <a:latin typeface="方正大黑简体" pitchFamily="65" charset="-122"/>
                <a:ea typeface="方正大黑简体" pitchFamily="65" charset="-122"/>
              </a:defRPr>
            </a:lvl3pPr>
            <a:lvl4pPr>
              <a:defRPr>
                <a:latin typeface="方正大黑简体" pitchFamily="65" charset="-122"/>
                <a:ea typeface="方正大黑简体" pitchFamily="65" charset="-122"/>
              </a:defRPr>
            </a:lvl4pPr>
            <a:lvl5pPr>
              <a:defRPr>
                <a:latin typeface="方正大黑简体" pitchFamily="65" charset="-122"/>
                <a:ea typeface="方正大黑简体" pitchFamily="65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4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45770"/>
            <a:ext cx="1789231" cy="3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260725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683C4-8820-4315-B2F7-411B7A4AE434}" type="datetimeFigureOut">
              <a:rPr lang="en-US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D2768-35F4-4353-AA47-8B2A58B81C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封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62" y="3643315"/>
            <a:ext cx="2498793" cy="80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-6" y="1823291"/>
            <a:ext cx="9144000" cy="1612336"/>
          </a:xfrm>
        </p:spPr>
        <p:txBody>
          <a:bodyPr/>
          <a:lstStyle>
            <a:lvl1pPr marL="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5700" b="0" kern="1200" dirty="0" smtClean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  <a:lvl2pPr marL="45720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300" b="0" kern="1200" dirty="0" smtClean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2pPr>
            <a:lvl3pPr marL="91440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300" b="0" kern="1200" dirty="0" smtClean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3pPr>
            <a:lvl4pPr marL="137033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300" b="0" kern="1200" dirty="0" smtClean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4pPr>
            <a:lvl5pPr marL="1828165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300" b="0" kern="1200" dirty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5932358" y="5425384"/>
            <a:ext cx="3211647" cy="1432618"/>
          </a:xfrm>
        </p:spPr>
        <p:txBody>
          <a:bodyPr/>
          <a:lstStyle>
            <a:lvl1pPr marL="343535" indent="-343535">
              <a:buNone/>
              <a:defRPr lang="zh-CN" altLang="en-US" sz="1725" b="1" kern="1200" smtClean="0">
                <a:solidFill>
                  <a:schemeClr val="bg1"/>
                </a:solidFill>
              </a:defRPr>
            </a:lvl1pPr>
            <a:lvl2pPr>
              <a:defRPr lang="zh-CN" altLang="en-US" b="1" kern="1200" smtClean="0">
                <a:cs typeface="+mn-cs"/>
              </a:defRPr>
            </a:lvl2pPr>
            <a:lvl3pPr>
              <a:defRPr lang="zh-CN" altLang="en-US" b="1" kern="1200" smtClean="0">
                <a:cs typeface="+mn-cs"/>
              </a:defRPr>
            </a:lvl3pPr>
            <a:lvl4pPr>
              <a:defRPr lang="zh-CN" altLang="en-US" b="1" kern="1200" smtClean="0">
                <a:cs typeface="+mn-cs"/>
              </a:defRPr>
            </a:lvl4pPr>
            <a:lvl5pPr>
              <a:defRPr lang="zh-CN" altLang="en-US" b="1" kern="1200">
                <a:cs typeface="+mn-cs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5"/>
          </p:nvPr>
        </p:nvSpPr>
        <p:spPr>
          <a:xfrm>
            <a:off x="2090025" y="6472594"/>
            <a:ext cx="2897019" cy="364787"/>
          </a:xfrm>
          <a:prstGeom prst="rect">
            <a:avLst/>
          </a:prstGeom>
        </p:spPr>
        <p:txBody>
          <a:bodyPr lIns="116706" tIns="58353" rIns="116706" bIns="58353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6"/>
          </p:nvPr>
        </p:nvSpPr>
        <p:spPr>
          <a:xfrm>
            <a:off x="3505000" y="6461582"/>
            <a:ext cx="2134005" cy="364787"/>
          </a:xfrm>
        </p:spPr>
        <p:txBody>
          <a:bodyPr/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75FDC1-E627-4346-BB59-8C9CED6A1C71}" type="slidenum"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/>
                <a:ea typeface="宋体" panose="02010600030101010101" pitchFamily="2" charset="-122"/>
              </a:rPr>
              <a:t>‹#›</a:t>
            </a:fld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4E4C-65C1-4793-8B69-24DCB4FB87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EDC3-A8BC-4BF4-B2B5-7FE1B1772A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94DF-4021-4FD5-B723-A4E3DA4D0F7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2E14-8F5D-4A71-B238-5AA98997C6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4603-6614-433C-AD40-483BEC2AB1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4756845-9658-4E1B-A8C9-B0B0B696E2D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66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6600CC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00CC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20638"/>
            <a:ext cx="9144000" cy="1438276"/>
          </a:xfrm>
          <a:prstGeom prst="rect">
            <a:avLst/>
          </a:prstGeom>
          <a:solidFill>
            <a:srgbClr val="243AA8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875" y="6742113"/>
            <a:ext cx="9128125" cy="1158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</a:ln>
        </p:spPr>
        <p:txBody>
          <a:bodyPr lIns="36000" tIns="7200" rIns="36000" bIns="18000" anchor="ctr"/>
          <a:lstStyle/>
          <a:p>
            <a:pPr>
              <a:defRPr/>
            </a:pPr>
            <a:endParaRPr lang="en-US" altLang="zh-CN" sz="100">
              <a:ea typeface="宋体" panose="02010600030101010101" pitchFamily="2" charset="-122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875" y="-9525"/>
            <a:ext cx="9144000" cy="109538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</a:ln>
        </p:spPr>
        <p:txBody>
          <a:bodyPr lIns="36000" tIns="7200" rIns="36000" bIns="18000" anchor="ctr"/>
          <a:lstStyle/>
          <a:p>
            <a:pPr>
              <a:defRPr/>
            </a:pPr>
            <a:endParaRPr lang="en-US" altLang="zh-CN" sz="100">
              <a:ea typeface="宋体" panose="02010600030101010101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D134469-25FD-4795-AE5D-90EE47B103D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21272F-437D-4138-97EE-4EE125AF4435}" type="datetimeFigureOut">
              <a:rPr lang="en-US"/>
              <a:t>4/16/2020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090BA7-32DF-4612-9F33-CEB7906F5C8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2013年PPT78模板 拷贝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38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214313"/>
            <a:ext cx="3962400" cy="684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方正大黑简体" pitchFamily="65" charset="-122"/>
          <a:ea typeface="方正大黑简体" pitchFamily="65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方正大黑简体" pitchFamily="65" charset="-122"/>
          <a:ea typeface="方正大黑简体" pitchFamily="65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方正大黑简体" pitchFamily="65" charset="-122"/>
          <a:ea typeface="方正大黑简体" pitchFamily="65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方正大黑简体" pitchFamily="65" charset="-122"/>
          <a:ea typeface="方正大黑简体" pitchFamily="65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102870" y="1750060"/>
            <a:ext cx="8901430" cy="17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09" tIns="43754" rIns="87509" bIns="43754">
            <a:spAutoFit/>
          </a:bodyPr>
          <a:lstStyle>
            <a:lvl1pPr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5504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web</a:t>
            </a:r>
            <a:r>
              <a:rPr lang="zh-CN" altLang="en-US" sz="45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</a:t>
            </a:r>
            <a:endParaRPr lang="en-US" altLang="zh-CN" sz="45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5504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5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评卷员</a:t>
            </a:r>
            <a:r>
              <a:rPr lang="zh-CN" sz="45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sz="4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培训</a:t>
            </a:r>
            <a:endParaRPr kumimoji="0" lang="zh-CN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92574" y="3848142"/>
            <a:ext cx="8063441" cy="195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09" tIns="43754" rIns="87509" bIns="43754">
            <a:spAutoFit/>
          </a:bodyPr>
          <a:lstStyle>
            <a:lvl1pPr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55040" rtl="0" eaLnBrk="1" fontAlgn="base" latinLnBrk="0" hangingPunct="1">
              <a:lnSpc>
                <a:spcPct val="100000"/>
              </a:lnSpc>
              <a:spcBef>
                <a:spcPts val="153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ctr" defTabSz="955040" fontAlgn="base">
              <a:lnSpc>
                <a:spcPct val="150000"/>
              </a:lnSpc>
              <a:spcBef>
                <a:spcPts val="1530"/>
              </a:spcBef>
              <a:spcAft>
                <a:spcPct val="0"/>
              </a:spcAft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ctr" defTabSz="955040" fontAlgn="base">
              <a:lnSpc>
                <a:spcPct val="150000"/>
              </a:lnSpc>
              <a:spcBef>
                <a:spcPts val="1530"/>
              </a:spcBef>
              <a:spcAft>
                <a:spcPct val="0"/>
              </a:spcAf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5947"/>
            <a:ext cx="2667000" cy="68845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2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功能栏</a:t>
            </a:r>
            <a:r>
              <a:rPr lang="en-US" altLang="zh-CN" sz="4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5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回评</a:t>
            </a:r>
          </a:p>
        </p:txBody>
      </p:sp>
      <p:sp>
        <p:nvSpPr>
          <p:cNvPr id="62468" name="Rectangle 28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2470" name="TextBox 12"/>
          <p:cNvSpPr txBox="1">
            <a:spLocks noChangeArrowheads="1"/>
          </p:cNvSpPr>
          <p:nvPr/>
        </p:nvSpPr>
        <p:spPr bwMode="auto">
          <a:xfrm>
            <a:off x="0" y="914400"/>
            <a:ext cx="9067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回评：回评最近所评的若干份试卷（通常为十份），可重新打分。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9443"/>
          <a:stretch>
            <a:fillRect/>
          </a:stretch>
        </p:blipFill>
        <p:spPr>
          <a:xfrm>
            <a:off x="457200" y="1567270"/>
            <a:ext cx="7957185" cy="647700"/>
          </a:xfrm>
          <a:prstGeom prst="rect">
            <a:avLst/>
          </a:prstGeom>
        </p:spPr>
      </p:pic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3429000" y="1583055"/>
            <a:ext cx="533400" cy="5334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pic>
        <p:nvPicPr>
          <p:cNvPr id="4" name="图片 -21474824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406175"/>
            <a:ext cx="5396345" cy="285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-21474824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29" y="3124200"/>
            <a:ext cx="5139271" cy="3200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箭头连接符 5"/>
          <p:cNvCxnSpPr/>
          <p:nvPr/>
        </p:nvCxnSpPr>
        <p:spPr>
          <a:xfrm flipH="1">
            <a:off x="3527713" y="2064518"/>
            <a:ext cx="167987" cy="3187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712027" y="4343400"/>
            <a:ext cx="1631373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3120" y="5334000"/>
            <a:ext cx="387234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打开回评试卷后，可在界面左上角和下面状态中看到回评两字，直接给分后即可，如果不需要重新给分，点击右上角的返回正评。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048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功能栏</a:t>
            </a:r>
            <a:r>
              <a:rPr lang="en-US" altLang="zh-CN" sz="4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5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试卷标记</a:t>
            </a:r>
          </a:p>
        </p:txBody>
      </p:sp>
      <p:sp>
        <p:nvSpPr>
          <p:cNvPr id="63494" name="TextBox 12"/>
          <p:cNvSpPr txBox="1">
            <a:spLocks noChangeArrowheads="1"/>
          </p:cNvSpPr>
          <p:nvPr/>
        </p:nvSpPr>
        <p:spPr bwMode="auto">
          <a:xfrm>
            <a:off x="419100" y="1828800"/>
            <a:ext cx="32004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标记试卷：可提交问题卷、空白卷或雷同卷，提交后由组长裁决。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9443"/>
          <a:stretch>
            <a:fillRect/>
          </a:stretch>
        </p:blipFill>
        <p:spPr>
          <a:xfrm>
            <a:off x="304800" y="1014868"/>
            <a:ext cx="7957185" cy="647700"/>
          </a:xfrm>
          <a:prstGeom prst="rect">
            <a:avLst/>
          </a:prstGeom>
        </p:spPr>
      </p:pic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3756660" y="1072018"/>
            <a:ext cx="716280" cy="5334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828800"/>
            <a:ext cx="4542155" cy="36195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箭头连接符 8"/>
          <p:cNvCxnSpPr/>
          <p:nvPr/>
        </p:nvCxnSpPr>
        <p:spPr>
          <a:xfrm>
            <a:off x="4367386" y="1662568"/>
            <a:ext cx="509414" cy="1233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30400"/>
            <a:ext cx="2819400" cy="684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功能栏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给分板</a:t>
            </a:r>
          </a:p>
        </p:txBody>
      </p:sp>
      <p:sp>
        <p:nvSpPr>
          <p:cNvPr id="66563" name="Rectangle 28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565" name="TextBox 11"/>
          <p:cNvSpPr txBox="1">
            <a:spLocks noChangeArrowheads="1"/>
          </p:cNvSpPr>
          <p:nvPr/>
        </p:nvSpPr>
        <p:spPr bwMode="auto">
          <a:xfrm>
            <a:off x="237331" y="996202"/>
            <a:ext cx="7239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给分板：可鼠标给分，给分后点击“提交评分结果”；也可键盘输入给分，输入分数，点击回车，确认即可。给分板可根据需要调整大小、拖动位置。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78154"/>
            <a:ext cx="6248400" cy="3943831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2946862" y="4876800"/>
            <a:ext cx="1853738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30"/>
          <p:cNvSpPr txBox="1">
            <a:spLocks noChangeArrowheads="1"/>
          </p:cNvSpPr>
          <p:nvPr/>
        </p:nvSpPr>
        <p:spPr bwMode="auto">
          <a:xfrm>
            <a:off x="0" y="952500"/>
            <a:ext cx="5638348" cy="2800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状态栏中会显示评卷教师账号、姓名、当前试题、考生密号、评阅数量等信息。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注意：通常情况下，正评开始前会有试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评（测试）环节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，以便评卷教师熟悉评卷操作，试评分数不计入考生成绩。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结束等待组长审核通过后方可进入正评。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3455"/>
            <a:ext cx="9067800" cy="335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97" y="609600"/>
            <a:ext cx="3353703" cy="484632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512"/>
            <a:ext cx="1752600" cy="76988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状态栏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1988"/>
            <a:ext cx="9096375" cy="4053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97752"/>
            <a:ext cx="2895600" cy="684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辅助工具栏</a:t>
            </a:r>
            <a:r>
              <a:rPr lang="en-US" altLang="zh-CN" sz="2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</a:p>
        </p:txBody>
      </p:sp>
      <p:sp>
        <p:nvSpPr>
          <p:cNvPr id="68611" name="Rectangle 28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0" y="959290"/>
            <a:ext cx="54051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点击消息按钮，可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给组长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发送消息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35" y="1371600"/>
            <a:ext cx="3576955" cy="5410200"/>
          </a:xfrm>
          <a:prstGeom prst="rect">
            <a:avLst/>
          </a:prstGeom>
        </p:spPr>
      </p:pic>
      <p:sp>
        <p:nvSpPr>
          <p:cNvPr id="18" name="矩形 5"/>
          <p:cNvSpPr>
            <a:spLocks noChangeArrowheads="1"/>
          </p:cNvSpPr>
          <p:nvPr/>
        </p:nvSpPr>
        <p:spPr bwMode="auto">
          <a:xfrm>
            <a:off x="3429000" y="1371600"/>
            <a:ext cx="518795" cy="64008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8800" dirty="0"/>
          </a:p>
          <a:p>
            <a:pPr marL="0" indent="0">
              <a:buNone/>
            </a:pPr>
            <a:r>
              <a:rPr lang="en-US" altLang="zh-CN" sz="8800" dirty="0"/>
              <a:t>       </a:t>
            </a:r>
            <a:r>
              <a:rPr lang="zh-CN" altLang="en-US" sz="8800" dirty="0"/>
              <a:t>谢谢！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>
          <a:xfrm>
            <a:off x="228600" y="229500"/>
            <a:ext cx="6477000" cy="684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各角色身份权限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（常规）</a:t>
            </a:r>
          </a:p>
        </p:txBody>
      </p:sp>
      <p:sp>
        <p:nvSpPr>
          <p:cNvPr id="53251" name="左大括号 3"/>
          <p:cNvSpPr/>
          <p:nvPr/>
        </p:nvSpPr>
        <p:spPr bwMode="auto">
          <a:xfrm>
            <a:off x="1350963" y="1447800"/>
            <a:ext cx="457200" cy="3962400"/>
          </a:xfrm>
          <a:prstGeom prst="leftBrace">
            <a:avLst>
              <a:gd name="adj1" fmla="val 8346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96965" y="2209800"/>
            <a:ext cx="553998" cy="266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评卷教师</a:t>
            </a:r>
          </a:p>
        </p:txBody>
      </p:sp>
      <p:sp>
        <p:nvSpPr>
          <p:cNvPr id="53253" name="矩形 6"/>
          <p:cNvSpPr>
            <a:spLocks noChangeArrowheads="1"/>
          </p:cNvSpPr>
          <p:nvPr/>
        </p:nvSpPr>
        <p:spPr bwMode="auto">
          <a:xfrm>
            <a:off x="2057400" y="2286000"/>
            <a:ext cx="63246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（一道题可以分为若干个评卷小组）：评卷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仲裁卷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、抽查试卷、组员对比、问题卷处理等</a:t>
            </a:r>
          </a:p>
        </p:txBody>
      </p:sp>
      <p:sp>
        <p:nvSpPr>
          <p:cNvPr id="53254" name="矩形 7"/>
          <p:cNvSpPr>
            <a:spLocks noChangeArrowheads="1"/>
          </p:cNvSpPr>
          <p:nvPr/>
        </p:nvSpPr>
        <p:spPr bwMode="auto">
          <a:xfrm>
            <a:off x="2057400" y="4648200"/>
            <a:ext cx="6324600" cy="13716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科组长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：抽查试卷、组员对比、科目进度、题目进度、处理怀疑卷、查看样卷、采样、质量分析、评卷员管理等</a:t>
            </a:r>
          </a:p>
        </p:txBody>
      </p:sp>
      <p:sp>
        <p:nvSpPr>
          <p:cNvPr id="53255" name="矩形 8"/>
          <p:cNvSpPr>
            <a:spLocks noChangeArrowheads="1"/>
          </p:cNvSpPr>
          <p:nvPr/>
        </p:nvSpPr>
        <p:spPr bwMode="auto">
          <a:xfrm>
            <a:off x="2057400" y="1295400"/>
            <a:ext cx="6324600" cy="685800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普通评卷员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：评卷、回评、提交问题卷、查看样卷、查看评分标准等</a:t>
            </a:r>
          </a:p>
        </p:txBody>
      </p:sp>
      <p:sp>
        <p:nvSpPr>
          <p:cNvPr id="53256" name="矩形 9"/>
          <p:cNvSpPr>
            <a:spLocks noChangeArrowheads="1"/>
          </p:cNvSpPr>
          <p:nvPr/>
        </p:nvSpPr>
        <p:spPr bwMode="auto">
          <a:xfrm>
            <a:off x="2057400" y="3429000"/>
            <a:ext cx="6324600" cy="9906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题组长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：抽查试卷、组员对比、题目进度、问题卷处理、查看样卷、采样等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ow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评卷系统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05740" y="1613535"/>
            <a:ext cx="4792980" cy="147986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打开浏览器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在地址栏输入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评卷地址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按回车键，进入系统欢迎界面</a:t>
            </a: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457200" y="1066799"/>
            <a:ext cx="5715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 登录评卷地址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47" y="3289300"/>
            <a:ext cx="5361305" cy="2959735"/>
          </a:xfrm>
          <a:prstGeom prst="rect">
            <a:avLst/>
          </a:prstGeom>
        </p:spPr>
      </p:pic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1204897" y="4032885"/>
            <a:ext cx="2267146" cy="603849"/>
          </a:xfrm>
          <a:prstGeom prst="wedgeRoundRectCallout">
            <a:avLst>
              <a:gd name="adj1" fmla="val 54080"/>
              <a:gd name="adj2" fmla="val -12108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该地址由系统管理员在评卷开始之前公布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>
          <a:xfrm>
            <a:off x="4932045" y="1702435"/>
            <a:ext cx="4792980" cy="46609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方正大黑简体" pitchFamily="65" charset="-122"/>
                <a:ea typeface="方正大黑简体" pitchFamily="65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方正大黑简体" pitchFamily="65" charset="-122"/>
                <a:ea typeface="方正大黑简体" pitchFamily="65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方正大黑简体" pitchFamily="65" charset="-122"/>
                <a:ea typeface="方正大黑简体" pitchFamily="65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方正大黑简体" pitchFamily="65" charset="-122"/>
                <a:ea typeface="方正大黑简体" pitchFamily="65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5562600" y="2354580"/>
            <a:ext cx="228600" cy="845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6255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输入用户名和密码，点击“登录”进入系统</a:t>
            </a:r>
          </a:p>
          <a:p>
            <a:pPr lvl="1" eaLnBrk="1" hangingPunct="1">
              <a:buFontTx/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24" name="Rectangle 17"/>
          <p:cNvSpPr>
            <a:spLocks noChangeArrowheads="1"/>
          </p:cNvSpPr>
          <p:nvPr/>
        </p:nvSpPr>
        <p:spPr bwMode="auto">
          <a:xfrm>
            <a:off x="1938338" y="1966913"/>
            <a:ext cx="9144000" cy="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56326" name="TextBox 5"/>
          <p:cNvSpPr txBox="1">
            <a:spLocks noChangeArrowheads="1"/>
          </p:cNvSpPr>
          <p:nvPr/>
        </p:nvSpPr>
        <p:spPr bwMode="auto">
          <a:xfrm>
            <a:off x="457200" y="827629"/>
            <a:ext cx="5715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 登录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8" y="2405549"/>
            <a:ext cx="3581400" cy="2842260"/>
          </a:xfrm>
          <a:prstGeom prst="rect">
            <a:avLst/>
          </a:prstGeom>
        </p:spPr>
      </p:pic>
      <p:sp>
        <p:nvSpPr>
          <p:cNvPr id="56325" name="AutoShape 20"/>
          <p:cNvSpPr>
            <a:spLocks noChangeArrowheads="1"/>
          </p:cNvSpPr>
          <p:nvPr/>
        </p:nvSpPr>
        <p:spPr bwMode="auto">
          <a:xfrm>
            <a:off x="304800" y="2405549"/>
            <a:ext cx="2133600" cy="914400"/>
          </a:xfrm>
          <a:prstGeom prst="wedgeRoundRectCallout">
            <a:avLst>
              <a:gd name="adj1" fmla="val 85892"/>
              <a:gd name="adj2" fmla="val 8641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用户名和密码在评卷之前发放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49787"/>
            <a:ext cx="2742641" cy="2649578"/>
          </a:xfrm>
          <a:noFill/>
          <a:ln w="12700" cap="flat">
            <a:solidFill>
              <a:srgbClr val="FF0000"/>
            </a:solidFill>
          </a:ln>
        </p:spPr>
      </p:pic>
      <p:sp>
        <p:nvSpPr>
          <p:cNvPr id="57347" name="矩形 6"/>
          <p:cNvSpPr>
            <a:spLocks noChangeArrowheads="1"/>
          </p:cNvSpPr>
          <p:nvPr/>
        </p:nvSpPr>
        <p:spPr bwMode="auto">
          <a:xfrm>
            <a:off x="355600" y="1366520"/>
            <a:ext cx="80010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进入系统之后需要更改一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以上的数字作为新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密码；登录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时需评卷员修改个人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资料，姓名必须输入中文。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>
                <a:latin typeface="宋体" panose="02010600030101010101" pitchFamily="2" charset="-122"/>
              </a:rPr>
              <a:t>  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604837" y="904062"/>
            <a:ext cx="5715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   修改密码、完善个人资料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680" y="2621915"/>
            <a:ext cx="5310505" cy="28797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50" y="3017520"/>
            <a:ext cx="4464685" cy="33820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14290"/>
            <a:ext cx="6477000" cy="684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 smtClean="0"/>
              <a:t>第三部分  角色</a:t>
            </a:r>
            <a:r>
              <a:rPr lang="zh-CN" altLang="en-US" sz="3600" dirty="0"/>
              <a:t>功能具体介绍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71" name="文本框 1"/>
          <p:cNvSpPr txBox="1">
            <a:spLocks noChangeArrowheads="1"/>
          </p:cNvSpPr>
          <p:nvPr/>
        </p:nvSpPr>
        <p:spPr bwMode="auto">
          <a:xfrm>
            <a:off x="2864586" y="2133600"/>
            <a:ext cx="326243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普通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评卷员</a:t>
            </a:r>
            <a:endParaRPr lang="zh-CN" altLang="en-US" sz="4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6"/>
          <p:cNvSpPr txBox="1">
            <a:spLocks noChangeArrowheads="1"/>
          </p:cNvSpPr>
          <p:nvPr/>
        </p:nvSpPr>
        <p:spPr bwMode="auto">
          <a:xfrm>
            <a:off x="76200" y="914400"/>
            <a:ext cx="8915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登陆后，显示系统界面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评卷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评卷系统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5876290" cy="43967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62243"/>
            <a:ext cx="2568575" cy="75215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评卷主界面</a:t>
            </a:r>
          </a:p>
        </p:txBody>
      </p:sp>
      <p:sp>
        <p:nvSpPr>
          <p:cNvPr id="60420" name="Rectangle 28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452563"/>
            <a:ext cx="9010650" cy="482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1" name="AutoShape 29"/>
          <p:cNvSpPr>
            <a:spLocks noChangeArrowheads="1"/>
          </p:cNvSpPr>
          <p:nvPr/>
        </p:nvSpPr>
        <p:spPr bwMode="auto">
          <a:xfrm>
            <a:off x="5715000" y="4038600"/>
            <a:ext cx="1028700" cy="495300"/>
          </a:xfrm>
          <a:prstGeom prst="wedgeRoundRectCallout">
            <a:avLst>
              <a:gd name="adj1" fmla="val -85741"/>
              <a:gd name="adj2" fmla="val 46116"/>
              <a:gd name="adj3" fmla="val 16667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</a:ln>
        </p:spPr>
        <p:txBody>
          <a:bodyPr lIns="64922" tIns="32461" rIns="64922" bIns="32461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给分板</a:t>
            </a:r>
          </a:p>
        </p:txBody>
      </p:sp>
      <p:sp>
        <p:nvSpPr>
          <p:cNvPr id="60424" name="AutoShape 33"/>
          <p:cNvSpPr>
            <a:spLocks noChangeArrowheads="1"/>
          </p:cNvSpPr>
          <p:nvPr/>
        </p:nvSpPr>
        <p:spPr bwMode="auto">
          <a:xfrm>
            <a:off x="2743200" y="2354263"/>
            <a:ext cx="1028700" cy="495300"/>
          </a:xfrm>
          <a:prstGeom prst="wedgeRoundRectCallout">
            <a:avLst>
              <a:gd name="adj1" fmla="val 50125"/>
              <a:gd name="adj2" fmla="val -132565"/>
              <a:gd name="adj3" fmla="val 16667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</a:ln>
        </p:spPr>
        <p:txBody>
          <a:bodyPr lIns="64922" tIns="32461" rIns="64922" bIns="32461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功能栏</a:t>
            </a:r>
          </a:p>
        </p:txBody>
      </p:sp>
      <p:sp>
        <p:nvSpPr>
          <p:cNvPr id="60423" name="AutoShape 32"/>
          <p:cNvSpPr>
            <a:spLocks noChangeArrowheads="1"/>
          </p:cNvSpPr>
          <p:nvPr/>
        </p:nvSpPr>
        <p:spPr bwMode="auto">
          <a:xfrm>
            <a:off x="838200" y="4419600"/>
            <a:ext cx="1371600" cy="495300"/>
          </a:xfrm>
          <a:prstGeom prst="wedgeRoundRectCallout">
            <a:avLst>
              <a:gd name="adj1" fmla="val -18769"/>
              <a:gd name="adj2" fmla="val -185708"/>
              <a:gd name="adj3" fmla="val 16667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</a:ln>
        </p:spPr>
        <p:txBody>
          <a:bodyPr lIns="64922" tIns="32461" rIns="64922" bIns="32461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试卷窗</a:t>
            </a:r>
          </a:p>
        </p:txBody>
      </p:sp>
      <p:sp>
        <p:nvSpPr>
          <p:cNvPr id="60422" name="AutoShape 31"/>
          <p:cNvSpPr>
            <a:spLocks noChangeArrowheads="1"/>
          </p:cNvSpPr>
          <p:nvPr/>
        </p:nvSpPr>
        <p:spPr bwMode="auto">
          <a:xfrm>
            <a:off x="6248400" y="5181600"/>
            <a:ext cx="1257300" cy="495300"/>
          </a:xfrm>
          <a:prstGeom prst="wedgeRoundRectCallout">
            <a:avLst>
              <a:gd name="adj1" fmla="val -62333"/>
              <a:gd name="adj2" fmla="val 163296"/>
              <a:gd name="adj3" fmla="val 16667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</a:ln>
        </p:spPr>
        <p:txBody>
          <a:bodyPr lIns="64922" tIns="32461" rIns="64922" bIns="32461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状态栏</a:t>
            </a:r>
          </a:p>
        </p:txBody>
      </p:sp>
      <p:sp>
        <p:nvSpPr>
          <p:cNvPr id="60425" name="Rectangle 34"/>
          <p:cNvSpPr>
            <a:spLocks noChangeArrowheads="1"/>
          </p:cNvSpPr>
          <p:nvPr/>
        </p:nvSpPr>
        <p:spPr bwMode="auto">
          <a:xfrm>
            <a:off x="-317" y="1452880"/>
            <a:ext cx="70104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7432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zh-CN" altLang="en-US" sz="2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9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</a:t>
            </a:r>
            <a:r>
              <a:rPr lang="en-US" altLang="zh-CN" sz="29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9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图像设置</a:t>
            </a:r>
            <a:endParaRPr lang="zh-CN" altLang="en-US" sz="2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6" name="TextBox 12"/>
          <p:cNvSpPr txBox="1">
            <a:spLocks noChangeArrowheads="1"/>
          </p:cNvSpPr>
          <p:nvPr/>
        </p:nvSpPr>
        <p:spPr bwMode="auto">
          <a:xfrm>
            <a:off x="457200" y="2362200"/>
            <a:ext cx="79248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/>
              <a:t>若评卷过程中需要调整当前图片显示情况，可点击评卷上方，选择需要的功能进行</a:t>
            </a:r>
            <a:r>
              <a:rPr lang="zh-CN" altLang="zh-CN" kern="100" dirty="0" smtClean="0"/>
              <a:t>调整</a:t>
            </a:r>
            <a:r>
              <a:rPr lang="zh-CN" altLang="en-US" kern="100" dirty="0" smtClean="0"/>
              <a:t>，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包括</a:t>
            </a:r>
            <a:r>
              <a:rPr lang="zh-CN" altLang="zh-CN" kern="100" dirty="0">
                <a:cs typeface="Times New Roman" panose="02020603050405020304" pitchFamily="18" charset="0"/>
              </a:rPr>
              <a:t>：图像（缩小、放大、旋转、居中）、显示全图、缩略图、颜色设置（前景色、背景色）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9443"/>
          <a:stretch>
            <a:fillRect/>
          </a:stretch>
        </p:blipFill>
        <p:spPr>
          <a:xfrm>
            <a:off x="304800" y="1352550"/>
            <a:ext cx="7957185" cy="647700"/>
          </a:xfrm>
          <a:prstGeom prst="rect">
            <a:avLst/>
          </a:prstGeom>
        </p:spPr>
      </p:pic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1010920" y="1352550"/>
            <a:ext cx="2324735" cy="6477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7205345" y="1352550"/>
            <a:ext cx="618490" cy="6477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hrome">
  <a:themeElements>
    <a:clrScheme name="Chrome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CC"/>
      </a:hlink>
      <a:folHlink>
        <a:srgbClr val="FF0000"/>
      </a:folHlink>
    </a:clrScheme>
    <a:fontScheme name="Chrome">
      <a:majorFont>
        <a:latin typeface="Arial"/>
        <a:ea typeface="黑体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Chro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ro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CC33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 algn="ctr" fontAlgn="auto">
          <a:spcBef>
            <a:spcPts val="0"/>
          </a:spcBef>
          <a:spcAft>
            <a:spcPts val="0"/>
          </a:spcAft>
          <a:defRPr sz="1400" b="1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544</Words>
  <Application>Microsoft Office PowerPoint</Application>
  <PresentationFormat>全屏显示(4:3)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方正大黑简体</vt:lpstr>
      <vt:lpstr>黑体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Chrome</vt:lpstr>
      <vt:lpstr>通用_蓝</vt:lpstr>
      <vt:lpstr>1_通用_蓝</vt:lpstr>
      <vt:lpstr>默认设计模板</vt:lpstr>
      <vt:lpstr>PowerPoint 演示文稿</vt:lpstr>
      <vt:lpstr>第一部分   各角色身份权限（常规）</vt:lpstr>
      <vt:lpstr>第二部分  登陆ow评卷系统</vt:lpstr>
      <vt:lpstr>PowerPoint 演示文稿</vt:lpstr>
      <vt:lpstr>PowerPoint 演示文稿</vt:lpstr>
      <vt:lpstr>第三部分  角色功能具体介绍</vt:lpstr>
      <vt:lpstr>PowerPoint 演示文稿</vt:lpstr>
      <vt:lpstr>评卷主界面</vt:lpstr>
      <vt:lpstr>功能栏-图像设置</vt:lpstr>
      <vt:lpstr>功能栏-回评</vt:lpstr>
      <vt:lpstr>功能栏-试卷标记</vt:lpstr>
      <vt:lpstr>功能栏-给分板</vt:lpstr>
      <vt:lpstr>状态栏</vt:lpstr>
      <vt:lpstr>辅助工具栏-消息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郭才峰</cp:lastModifiedBy>
  <cp:revision>574</cp:revision>
  <cp:lastPrinted>2113-01-01T00:00:00Z</cp:lastPrinted>
  <dcterms:created xsi:type="dcterms:W3CDTF">2113-01-01T00:00:00Z</dcterms:created>
  <dcterms:modified xsi:type="dcterms:W3CDTF">2020-04-16T11:23:05Z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2052-11.1.0.8696</vt:lpwstr>
  </property>
</Properties>
</file>